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405" r:id="rId2"/>
    <p:sldId id="407" r:id="rId3"/>
    <p:sldId id="408" r:id="rId4"/>
    <p:sldId id="409" r:id="rId5"/>
    <p:sldId id="406" r:id="rId6"/>
    <p:sldId id="410" r:id="rId7"/>
    <p:sldId id="412" r:id="rId8"/>
    <p:sldId id="413" r:id="rId9"/>
    <p:sldId id="411" r:id="rId10"/>
    <p:sldId id="414" r:id="rId11"/>
    <p:sldId id="41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A854"/>
    <a:srgbClr val="E67F46"/>
    <a:srgbClr val="E6A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4660" autoAdjust="0"/>
  </p:normalViewPr>
  <p:slideViewPr>
    <p:cSldViewPr>
      <p:cViewPr varScale="1">
        <p:scale>
          <a:sx n="70" d="100"/>
          <a:sy n="70"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69649A-85F7-4917-9005-58266202BC6A}" type="datetimeFigureOut">
              <a:rPr lang="en-US"/>
              <a:pPr>
                <a:defRPr/>
              </a:pPr>
              <a:t>10/13/2016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6E5B90-1082-4AB1-AD2D-05E52725A8A3}" type="slidenum">
              <a:rPr lang="en-US"/>
              <a:pPr>
                <a:defRPr/>
              </a:pPr>
              <a:t>‹#›</a:t>
            </a:fld>
            <a:endParaRPr lang="en-US"/>
          </a:p>
        </p:txBody>
      </p:sp>
    </p:spTree>
    <p:extLst>
      <p:ext uri="{BB962C8B-B14F-4D97-AF65-F5344CB8AC3E}">
        <p14:creationId xmlns:p14="http://schemas.microsoft.com/office/powerpoint/2010/main" val="34004198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E19451-C347-455C-AC3A-2DF3DF277376}"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05E25E-D2E3-4FA9-8324-37E2BF408C4B}" type="slidenum">
              <a:rPr lang="en-US"/>
              <a:pPr>
                <a:defRPr/>
              </a:pPr>
              <a:t>‹#›</a:t>
            </a:fld>
            <a:endParaRPr lang="en-US"/>
          </a:p>
        </p:txBody>
      </p:sp>
    </p:spTree>
    <p:extLst>
      <p:ext uri="{BB962C8B-B14F-4D97-AF65-F5344CB8AC3E}">
        <p14:creationId xmlns:p14="http://schemas.microsoft.com/office/powerpoint/2010/main" val="202406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53DB91D-368B-497B-9D47-0F80E4C45E26}"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82D734-FAFA-447A-AA6E-3404E2B3F347}" type="slidenum">
              <a:rPr lang="en-US"/>
              <a:pPr>
                <a:defRPr/>
              </a:pPr>
              <a:t>‹#›</a:t>
            </a:fld>
            <a:endParaRPr lang="en-US"/>
          </a:p>
        </p:txBody>
      </p:sp>
    </p:spTree>
    <p:extLst>
      <p:ext uri="{BB962C8B-B14F-4D97-AF65-F5344CB8AC3E}">
        <p14:creationId xmlns:p14="http://schemas.microsoft.com/office/powerpoint/2010/main" val="232189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589393-7703-46EA-BB2C-4516E65AF32C}"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6686C-B7D5-46F7-B80A-F14CB0AC6E2C}" type="slidenum">
              <a:rPr lang="en-US"/>
              <a:pPr>
                <a:defRPr/>
              </a:pPr>
              <a:t>‹#›</a:t>
            </a:fld>
            <a:endParaRPr lang="en-US"/>
          </a:p>
        </p:txBody>
      </p:sp>
    </p:spTree>
    <p:extLst>
      <p:ext uri="{BB962C8B-B14F-4D97-AF65-F5344CB8AC3E}">
        <p14:creationId xmlns:p14="http://schemas.microsoft.com/office/powerpoint/2010/main" val="181000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328181F-2255-44C5-B7B2-39AE720D3FD9}"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145954-B0F7-4FCE-A23B-785A68C2B748}" type="slidenum">
              <a:rPr lang="en-US"/>
              <a:pPr>
                <a:defRPr/>
              </a:pPr>
              <a:t>‹#›</a:t>
            </a:fld>
            <a:endParaRPr lang="en-US"/>
          </a:p>
        </p:txBody>
      </p:sp>
    </p:spTree>
    <p:extLst>
      <p:ext uri="{BB962C8B-B14F-4D97-AF65-F5344CB8AC3E}">
        <p14:creationId xmlns:p14="http://schemas.microsoft.com/office/powerpoint/2010/main" val="4103087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CE208A1-B5EE-449A-9D62-98807F533CDD}"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1D869F-2563-426F-BFF9-B33FC73C9220}" type="slidenum">
              <a:rPr lang="en-US"/>
              <a:pPr>
                <a:defRPr/>
              </a:pPr>
              <a:t>‹#›</a:t>
            </a:fld>
            <a:endParaRPr lang="en-US"/>
          </a:p>
        </p:txBody>
      </p:sp>
    </p:spTree>
    <p:extLst>
      <p:ext uri="{BB962C8B-B14F-4D97-AF65-F5344CB8AC3E}">
        <p14:creationId xmlns:p14="http://schemas.microsoft.com/office/powerpoint/2010/main" val="2274219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C403276-737E-4E3A-8594-398FD9DD9DF7}"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D727F65-193D-43C3-925E-1080E2647EDB}" type="slidenum">
              <a:rPr lang="en-US"/>
              <a:pPr>
                <a:defRPr/>
              </a:pPr>
              <a:t>‹#›</a:t>
            </a:fld>
            <a:endParaRPr lang="en-US"/>
          </a:p>
        </p:txBody>
      </p:sp>
    </p:spTree>
    <p:extLst>
      <p:ext uri="{BB962C8B-B14F-4D97-AF65-F5344CB8AC3E}">
        <p14:creationId xmlns:p14="http://schemas.microsoft.com/office/powerpoint/2010/main" val="2582305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5BBEEB5-E59F-46B0-9FE3-FEB4491900CE}" type="datetime1">
              <a:rPr lang="en-US"/>
              <a:pPr>
                <a:defRPr/>
              </a:pPr>
              <a:t>10/13/2016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52DD291-B9C4-4F32-807E-635785877D66}" type="slidenum">
              <a:rPr lang="en-US"/>
              <a:pPr>
                <a:defRPr/>
              </a:pPr>
              <a:t>‹#›</a:t>
            </a:fld>
            <a:endParaRPr lang="en-US"/>
          </a:p>
        </p:txBody>
      </p:sp>
    </p:spTree>
    <p:extLst>
      <p:ext uri="{BB962C8B-B14F-4D97-AF65-F5344CB8AC3E}">
        <p14:creationId xmlns:p14="http://schemas.microsoft.com/office/powerpoint/2010/main" val="101566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C4F9B1-7953-4043-ACBE-845ABDF6AE6F}" type="datetime1">
              <a:rPr lang="en-US"/>
              <a:pPr>
                <a:defRPr/>
              </a:pPr>
              <a:t>10/13/2016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7138E7-5D94-47DD-A650-6A6EB6DFCE12}" type="slidenum">
              <a:rPr lang="en-US"/>
              <a:pPr>
                <a:defRPr/>
              </a:pPr>
              <a:t>‹#›</a:t>
            </a:fld>
            <a:endParaRPr lang="en-US"/>
          </a:p>
        </p:txBody>
      </p:sp>
    </p:spTree>
    <p:extLst>
      <p:ext uri="{BB962C8B-B14F-4D97-AF65-F5344CB8AC3E}">
        <p14:creationId xmlns:p14="http://schemas.microsoft.com/office/powerpoint/2010/main" val="3188911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337E41-9227-4F08-AA56-16EF8196419E}" type="datetime1">
              <a:rPr lang="en-US"/>
              <a:pPr>
                <a:defRPr/>
              </a:pPr>
              <a:t>10/13/2016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C1D1D84-2040-428D-9639-769AF6EC3BFA}" type="slidenum">
              <a:rPr lang="en-US"/>
              <a:pPr>
                <a:defRPr/>
              </a:pPr>
              <a:t>‹#›</a:t>
            </a:fld>
            <a:endParaRPr lang="en-US"/>
          </a:p>
        </p:txBody>
      </p:sp>
    </p:spTree>
    <p:extLst>
      <p:ext uri="{BB962C8B-B14F-4D97-AF65-F5344CB8AC3E}">
        <p14:creationId xmlns:p14="http://schemas.microsoft.com/office/powerpoint/2010/main" val="87864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6DD9BDC-0FE5-4010-920B-BBE4133E6ACF}"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A51A80-2F02-4280-B03D-9E35356820EE}" type="slidenum">
              <a:rPr lang="en-US"/>
              <a:pPr>
                <a:defRPr/>
              </a:pPr>
              <a:t>‹#›</a:t>
            </a:fld>
            <a:endParaRPr lang="en-US"/>
          </a:p>
        </p:txBody>
      </p:sp>
    </p:spTree>
    <p:extLst>
      <p:ext uri="{BB962C8B-B14F-4D97-AF65-F5344CB8AC3E}">
        <p14:creationId xmlns:p14="http://schemas.microsoft.com/office/powerpoint/2010/main" val="1844122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848D9CC-9782-4A9B-BACE-1043C4E560A4}"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D3DA47-D26D-463E-8033-5ED21DDFD84C}" type="slidenum">
              <a:rPr lang="en-US"/>
              <a:pPr>
                <a:defRPr/>
              </a:pPr>
              <a:t>‹#›</a:t>
            </a:fld>
            <a:endParaRPr lang="en-US"/>
          </a:p>
        </p:txBody>
      </p:sp>
    </p:spTree>
    <p:extLst>
      <p:ext uri="{BB962C8B-B14F-4D97-AF65-F5344CB8AC3E}">
        <p14:creationId xmlns:p14="http://schemas.microsoft.com/office/powerpoint/2010/main" val="227749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FB5FD03-F9C8-42B0-9C69-0F11827EC287}" type="datetime1">
              <a:rPr lang="en-US"/>
              <a:pPr>
                <a:defRPr/>
              </a:pPr>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62C3BDC-2118-46F9-B00A-A6BA25A8CF9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gs>
            <a:gs pos="100000">
              <a:srgbClr val="FFEBFA"/>
            </a:gs>
          </a:gsLst>
          <a:lin ang="189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a:bodyPr>
          <a:lstStyle/>
          <a:p>
            <a:pPr eaLnBrk="1" fontAlgn="auto" hangingPunct="1">
              <a:spcAft>
                <a:spcPts val="0"/>
              </a:spcAft>
              <a:defRPr/>
            </a:pPr>
            <a:r>
              <a:rPr lang="en-US" b="0" smtClean="0">
                <a:solidFill>
                  <a:schemeClr val="bg1"/>
                </a:solidFill>
                <a:effectLst>
                  <a:outerShdw blurRad="38100" dist="38100" dir="2700000" algn="tl">
                    <a:srgbClr val="000000">
                      <a:alpha val="43137"/>
                    </a:srgbClr>
                  </a:outerShdw>
                </a:effectLst>
              </a:rPr>
              <a:t>KOPERASI</a:t>
            </a:r>
            <a:br>
              <a:rPr lang="en-US" b="0" smtClean="0">
                <a:solidFill>
                  <a:schemeClr val="bg1"/>
                </a:solidFill>
                <a:effectLst>
                  <a:outerShdw blurRad="38100" dist="38100" dir="2700000" algn="tl">
                    <a:srgbClr val="000000">
                      <a:alpha val="43137"/>
                    </a:srgbClr>
                  </a:outerShdw>
                </a:effectLst>
              </a:rPr>
            </a:br>
            <a:r>
              <a:rPr lang="en-US" b="0" smtClean="0">
                <a:solidFill>
                  <a:schemeClr val="bg1"/>
                </a:solidFill>
                <a:effectLst>
                  <a:outerShdw blurRad="38100" dist="38100" dir="2700000" algn="tl">
                    <a:srgbClr val="000000">
                      <a:alpha val="43137"/>
                    </a:srgbClr>
                  </a:outerShdw>
                </a:effectLst>
              </a:rPr>
              <a:t>SERBA USAHA</a:t>
            </a:r>
          </a:p>
        </p:txBody>
      </p:sp>
      <p:sp>
        <p:nvSpPr>
          <p:cNvPr id="116739" name="Text Placeholder 5"/>
          <p:cNvSpPr>
            <a:spLocks noGrp="1"/>
          </p:cNvSpPr>
          <p:nvPr>
            <p:ph type="body" idx="1"/>
          </p:nvPr>
        </p:nvSpPr>
        <p:spPr/>
        <p:txBody>
          <a:bodyPr/>
          <a:lstStyle/>
          <a:p>
            <a:pPr eaLnBrk="1" hangingPunct="1"/>
            <a:r>
              <a:rPr lang="en-US" altLang="en-US" b="1" smtClean="0">
                <a:solidFill>
                  <a:schemeClr val="bg1"/>
                </a:solidFill>
              </a:rPr>
              <a:t>Bab 10</a:t>
            </a:r>
          </a:p>
        </p:txBody>
      </p:sp>
      <p:pic>
        <p:nvPicPr>
          <p:cNvPr id="116740" name="Picture 17" descr="C:\Users\Rudi Pg\Desktop\Akop2rud kanan cr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075" y="0"/>
            <a:ext cx="4352925"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BA71BC8-B614-4412-9865-2896D90AB783}" type="slidenum">
              <a:rPr lang="en-US">
                <a:solidFill>
                  <a:schemeClr val="tx2"/>
                </a:solidFill>
                <a:effectLst>
                  <a:outerShdw blurRad="38100" dist="38100" dir="2700000" algn="tl">
                    <a:srgbClr val="000000">
                      <a:alpha val="43137"/>
                    </a:srgbClr>
                  </a:outerShdw>
                </a:effectLst>
              </a:rPr>
              <a:pPr>
                <a:defRPr/>
              </a:pPr>
              <a:t>10</a:t>
            </a:fld>
            <a:endParaRPr lang="en-US">
              <a:solidFill>
                <a:schemeClr val="tx2"/>
              </a:solidFill>
              <a:effectLst>
                <a:outerShdw blurRad="38100" dist="38100" dir="2700000" algn="tl">
                  <a:srgbClr val="000000">
                    <a:alpha val="43137"/>
                  </a:srgbClr>
                </a:outerShdw>
              </a:effectLst>
            </a:endParaRPr>
          </a:p>
        </p:txBody>
      </p:sp>
      <p:pic>
        <p:nvPicPr>
          <p:cNvPr id="12595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428750" y="357188"/>
            <a:ext cx="6215063" cy="5767387"/>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26978"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7763"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SHU bulanan yang diperoleh koperasi harus ditampung dalam akun SHU Periode Berjalan.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Ini berguna untuk memberikan informasi kepada pembaca laporan keuangan tentang ekuitas koperasi pada suatu saat tertentu. </a:t>
            </a:r>
          </a:p>
          <a:p>
            <a:pPr eaLnBrk="1" hangingPunct="1">
              <a:spcBef>
                <a:spcPts val="600"/>
              </a:spcBef>
              <a:buClr>
                <a:schemeClr val="accent1"/>
              </a:buClr>
              <a:defRPr/>
            </a:pPr>
            <a:r>
              <a:rPr lang="en-US" sz="2400" smtClean="0"/>
              <a:t>Akan tetapi, cara ini tidak dapat dilakukan pada saat menyusun laporan keuangan tahunan.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SHU tahunan harus langsung dialokasikan ke berbagai akun dana yang dimiliki koperasi pada saat membuat jurnal penutup.</a:t>
            </a:r>
          </a:p>
        </p:txBody>
      </p:sp>
      <p:sp>
        <p:nvSpPr>
          <p:cNvPr id="4" name="Slide Number Placeholder 3"/>
          <p:cNvSpPr>
            <a:spLocks noGrp="1"/>
          </p:cNvSpPr>
          <p:nvPr>
            <p:ph type="sldNum" sz="quarter" idx="12"/>
          </p:nvPr>
        </p:nvSpPr>
        <p:spPr/>
        <p:txBody>
          <a:bodyPr/>
          <a:lstStyle/>
          <a:p>
            <a:pPr>
              <a:defRPr/>
            </a:pPr>
            <a:fld id="{14CD9D99-0040-4AAE-9A84-802DDE60D2E4}" type="slidenum">
              <a:rPr lang="en-US">
                <a:solidFill>
                  <a:schemeClr val="tx2"/>
                </a:solidFill>
                <a:effectLst>
                  <a:outerShdw blurRad="38100" dist="38100" dir="2700000" algn="tl">
                    <a:srgbClr val="000000">
                      <a:alpha val="43137"/>
                    </a:srgbClr>
                  </a:outerShdw>
                </a:effectLst>
              </a:rPr>
              <a:pPr>
                <a:defRPr/>
              </a:pPr>
              <a:t>11</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7763"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Pada kenyataannya, banyak sekali koperasi yang memiliki bidang usaha lebih dari satu jenis.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Suatu koperasi dapat menjadi koperasi simpan pinjam sekaligus koperasi konsumen, atau menjadi koperasi pemasaran sekaligus koperasi simpan pinjam. </a:t>
            </a:r>
          </a:p>
          <a:p>
            <a:pPr eaLnBrk="1" hangingPunct="1">
              <a:spcBef>
                <a:spcPts val="600"/>
              </a:spcBef>
              <a:buClr>
                <a:schemeClr val="accent1"/>
              </a:buClr>
              <a:defRPr/>
            </a:pPr>
            <a:r>
              <a:rPr lang="en-US" sz="2400" smtClean="0"/>
              <a:t>Jadi, jika suatu koperasi memilih untuk memiliki lebih dari satu bidang usaha, koperasi tersebut disebut sebagai </a:t>
            </a:r>
            <a:r>
              <a:rPr lang="en-US" sz="2400" b="1" smtClean="0">
                <a:solidFill>
                  <a:schemeClr val="accent1"/>
                </a:solidFill>
              </a:rPr>
              <a:t>koperasi serba usaha</a:t>
            </a:r>
            <a:r>
              <a:rPr lang="en-US" sz="2400" smtClean="0"/>
              <a:t>.</a:t>
            </a:r>
          </a:p>
        </p:txBody>
      </p:sp>
      <p:sp>
        <p:nvSpPr>
          <p:cNvPr id="4" name="Slide Number Placeholder 3"/>
          <p:cNvSpPr>
            <a:spLocks noGrp="1"/>
          </p:cNvSpPr>
          <p:nvPr>
            <p:ph type="sldNum" sz="quarter" idx="12"/>
          </p:nvPr>
        </p:nvSpPr>
        <p:spPr/>
        <p:txBody>
          <a:bodyPr/>
          <a:lstStyle/>
          <a:p>
            <a:pPr>
              <a:defRPr/>
            </a:pPr>
            <a:fld id="{E675B3C8-8BE5-4189-A489-54C383C37150}" type="slidenum">
              <a:rPr lang="en-US">
                <a:solidFill>
                  <a:schemeClr val="tx2"/>
                </a:solidFill>
                <a:effectLst>
                  <a:outerShdw blurRad="38100" dist="38100" dir="2700000" algn="tl">
                    <a:srgbClr val="000000">
                      <a:alpha val="43137"/>
                    </a:srgbClr>
                  </a:outerShdw>
                </a:effectLst>
              </a:rPr>
              <a:pPr>
                <a:defRPr/>
              </a:pPr>
              <a:t>2</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8786"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7763"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Dalam proses pencatatan transaksi, koperasi tetap harus memisahkan dengan jelas antara transaksi yang dilakukan dengan para anggotanya dan dengan masyarakat umum.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Pemisahan ini harus dilakukan karena laporan hasil usaha koperasi (yang merupakan bagian dari laporan keuangan yang harus disusun pengurus koperasi) mewajibkan perincian laporan hasil aktivitas usaha koperasi dengan cara memisahkan kedua jenis transaksi tersebut.</a:t>
            </a:r>
          </a:p>
          <a:p>
            <a:pPr eaLnBrk="1" hangingPunct="1">
              <a:spcBef>
                <a:spcPts val="600"/>
              </a:spcBef>
              <a:buClr>
                <a:schemeClr val="accent1"/>
              </a:buClr>
              <a:defRPr/>
            </a:pPr>
            <a:r>
              <a:rPr lang="en-US" sz="2400" smtClean="0"/>
              <a:t>Bahkan, transaksi dengan para anggota harus dicatat lagi dalam buku tambahan untuk mengetahui tingkat keaktifan setiap anggota koperasi.</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Tujuannya, agar jumlah SHU yang akan dibagikan kepada setiap anggota dapat diperhitungkan sesuai dengan kontribusinya terhadap koperasi.</a:t>
            </a:r>
          </a:p>
        </p:txBody>
      </p:sp>
      <p:sp>
        <p:nvSpPr>
          <p:cNvPr id="4" name="Slide Number Placeholder 3"/>
          <p:cNvSpPr>
            <a:spLocks noGrp="1"/>
          </p:cNvSpPr>
          <p:nvPr>
            <p:ph type="sldNum" sz="quarter" idx="12"/>
          </p:nvPr>
        </p:nvSpPr>
        <p:spPr/>
        <p:txBody>
          <a:bodyPr/>
          <a:lstStyle/>
          <a:p>
            <a:pPr>
              <a:defRPr/>
            </a:pPr>
            <a:fld id="{83AEEE01-479B-46E3-A05E-F71E38E5A4AC}" type="slidenum">
              <a:rPr lang="en-US">
                <a:solidFill>
                  <a:schemeClr val="tx2"/>
                </a:solidFill>
                <a:effectLst>
                  <a:outerShdw blurRad="38100" dist="38100" dir="2700000" algn="tl">
                    <a:srgbClr val="000000">
                      <a:alpha val="43137"/>
                    </a:srgbClr>
                  </a:outerShdw>
                </a:effectLst>
              </a:rPr>
              <a:pPr>
                <a:defRPr/>
              </a:pPr>
              <a:t>3</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9810"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9811"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pPr>
            <a:r>
              <a:rPr lang="en-US" altLang="en-US" sz="2400" smtClean="0"/>
              <a:t>Jika suatu koperasi memiliki lebih dari satu produk yang dijual kepada anggota, maka partisipasi bruto anggota juga harus dipilah sesuai dengan jenis produknya. </a:t>
            </a:r>
          </a:p>
          <a:p>
            <a:pPr eaLnBrk="1" hangingPunct="1">
              <a:spcBef>
                <a:spcPts val="600"/>
              </a:spcBef>
              <a:buClr>
                <a:schemeClr val="accent1"/>
              </a:buClr>
            </a:pPr>
            <a:r>
              <a:rPr lang="en-US" altLang="en-US" sz="2400" smtClean="0"/>
              <a:t>Dengan demikian, ketika laporan keuangan disusun, anggota atau pihak-pihak yang berkepentingan dengan koperasi dapat dengan jelas melihat kinerja koperasi tersebut sesuai dengan nilai transaksi masing-masing produk.</a:t>
            </a:r>
          </a:p>
        </p:txBody>
      </p:sp>
      <p:sp>
        <p:nvSpPr>
          <p:cNvPr id="4" name="Slide Number Placeholder 3"/>
          <p:cNvSpPr>
            <a:spLocks noGrp="1"/>
          </p:cNvSpPr>
          <p:nvPr>
            <p:ph type="sldNum" sz="quarter" idx="12"/>
          </p:nvPr>
        </p:nvSpPr>
        <p:spPr/>
        <p:txBody>
          <a:bodyPr/>
          <a:lstStyle/>
          <a:p>
            <a:pPr>
              <a:defRPr/>
            </a:pPr>
            <a:fld id="{F3BDDF4B-9857-4925-80FE-7E414AC78D0E}" type="slidenum">
              <a:rPr lang="en-US">
                <a:solidFill>
                  <a:schemeClr val="tx2"/>
                </a:solidFill>
                <a:effectLst>
                  <a:outerShdw blurRad="38100" dist="38100" dir="2700000" algn="tl">
                    <a:srgbClr val="000000">
                      <a:alpha val="43137"/>
                    </a:srgbClr>
                  </a:outerShdw>
                </a:effectLst>
              </a:rPr>
              <a:pPr>
                <a:defRPr/>
              </a:pPr>
              <a:t>4</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20834"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7763"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Beban penjualan harus dipilah dengan jelas antara beban yang dikeluarkan koperasi berkaitan dengan penjualan produk kepada anggota dan nonanggota. </a:t>
            </a:r>
          </a:p>
          <a:p>
            <a:pPr eaLnBrk="1" hangingPunct="1">
              <a:spcBef>
                <a:spcPts val="600"/>
              </a:spcBef>
              <a:buClr>
                <a:schemeClr val="accent1"/>
              </a:buClr>
              <a:defRPr/>
            </a:pPr>
            <a:r>
              <a:rPr lang="en-US" sz="2400" smtClean="0"/>
              <a:t>Beban penjualan kepada anggota juga harus dipilah antara satu produk dengan produk lainnya.</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Tujuannya, untuk mempermudah penetapan SHU yang diperoleh koperasi dari setiap jenis transaksi penjualan dan setiap jenis produk</a:t>
            </a:r>
            <a:r>
              <a:rPr lang="en-US" sz="2000" smtClean="0"/>
              <a:t>.</a:t>
            </a:r>
          </a:p>
        </p:txBody>
      </p:sp>
      <p:sp>
        <p:nvSpPr>
          <p:cNvPr id="4" name="Slide Number Placeholder 3"/>
          <p:cNvSpPr>
            <a:spLocks noGrp="1"/>
          </p:cNvSpPr>
          <p:nvPr>
            <p:ph type="sldNum" sz="quarter" idx="12"/>
          </p:nvPr>
        </p:nvSpPr>
        <p:spPr/>
        <p:txBody>
          <a:bodyPr/>
          <a:lstStyle/>
          <a:p>
            <a:pPr>
              <a:defRPr/>
            </a:pPr>
            <a:fld id="{604756DC-C7AE-4C35-86BD-3244F3194F5A}" type="slidenum">
              <a:rPr lang="en-US">
                <a:solidFill>
                  <a:schemeClr val="tx2"/>
                </a:solidFill>
                <a:effectLst>
                  <a:outerShdw blurRad="38100" dist="38100" dir="2700000" algn="tl">
                    <a:srgbClr val="000000">
                      <a:alpha val="43137"/>
                    </a:srgbClr>
                  </a:outerShdw>
                </a:effectLst>
              </a:rPr>
              <a:pPr>
                <a:defRPr/>
              </a:pPr>
              <a:t>5</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F0C64EB-A06E-4626-9F5C-E9CFDED4B8A4}" type="slidenum">
              <a:rPr lang="en-US">
                <a:solidFill>
                  <a:schemeClr val="tx2"/>
                </a:solidFill>
                <a:effectLst>
                  <a:outerShdw blurRad="38100" dist="38100" dir="2700000" algn="tl">
                    <a:srgbClr val="000000">
                      <a:alpha val="43137"/>
                    </a:srgbClr>
                  </a:outerShdw>
                </a:effectLst>
              </a:rPr>
              <a:pPr>
                <a:defRPr/>
              </a:pPr>
              <a:t>6</a:t>
            </a:fld>
            <a:endParaRPr lang="en-US">
              <a:solidFill>
                <a:schemeClr val="tx2"/>
              </a:solidFill>
              <a:effectLst>
                <a:outerShdw blurRad="38100" dist="38100" dir="2700000" algn="tl">
                  <a:srgbClr val="000000">
                    <a:alpha val="43137"/>
                  </a:srgbClr>
                </a:outerShdw>
              </a:effectLst>
            </a:endParaRPr>
          </a:p>
        </p:txBody>
      </p:sp>
      <p:pic>
        <p:nvPicPr>
          <p:cNvPr id="12186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39763" y="642938"/>
            <a:ext cx="7935912" cy="5214937"/>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22882"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7763"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Dari laporan hasil usaha di atas, terlihat bahwa sumber pendapatan koperasi serba usaha tetap dipisahkan antara pendapatan yang berasal dari anggota dan nonanggota.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Pendapatan dari anggota yang berasal dari penjualan barang kepada anggota ditampung dalam akun Partisipasi Bruto.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Sedangkan pendapatan yang berasal dari pendapatan bunga pinjaman dan jasa provisi pinjaman dari anggota ditampung dalam akun Partisipasi Jasa Pinjaman dan Partisipasi Jasa Provisi.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Penjumlahan ketiga sumber pendapatan tersebut akan menghasilkan Partisipasi Anggota Total. </a:t>
            </a:r>
          </a:p>
        </p:txBody>
      </p:sp>
      <p:sp>
        <p:nvSpPr>
          <p:cNvPr id="4" name="Slide Number Placeholder 3"/>
          <p:cNvSpPr>
            <a:spLocks noGrp="1"/>
          </p:cNvSpPr>
          <p:nvPr>
            <p:ph type="sldNum" sz="quarter" idx="12"/>
          </p:nvPr>
        </p:nvSpPr>
        <p:spPr/>
        <p:txBody>
          <a:bodyPr/>
          <a:lstStyle/>
          <a:p>
            <a:pPr>
              <a:defRPr/>
            </a:pPr>
            <a:fld id="{7567B8E6-A3DA-4CDC-9544-9D8C40A287AC}" type="slidenum">
              <a:rPr lang="en-US">
                <a:solidFill>
                  <a:schemeClr val="tx2"/>
                </a:solidFill>
                <a:effectLst>
                  <a:outerShdw blurRad="38100" dist="38100" dir="2700000" algn="tl">
                    <a:srgbClr val="000000">
                      <a:alpha val="43137"/>
                    </a:srgbClr>
                  </a:outerShdw>
                </a:effectLst>
              </a:rPr>
              <a:pPr>
                <a:defRPr/>
              </a:pPr>
              <a:t>7</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23906"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7763"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Pendapatan dari anggota harus dikurangi beban yang terkait langsung dengan upaya memperoleh pendapatan dari anggota tersebut.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Beban langsung ini mencakup Beban Bunga Pinjaman dan Beban Pokok Penjualan barang kepada anggota.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Selisih antara Partisipasi Anggota Total dengan Beban Pokok Total merupakan Partisipasi Neto.</a:t>
            </a:r>
          </a:p>
        </p:txBody>
      </p:sp>
      <p:sp>
        <p:nvSpPr>
          <p:cNvPr id="4" name="Slide Number Placeholder 3"/>
          <p:cNvSpPr>
            <a:spLocks noGrp="1"/>
          </p:cNvSpPr>
          <p:nvPr>
            <p:ph type="sldNum" sz="quarter" idx="12"/>
          </p:nvPr>
        </p:nvSpPr>
        <p:spPr/>
        <p:txBody>
          <a:bodyPr/>
          <a:lstStyle/>
          <a:p>
            <a:pPr>
              <a:defRPr/>
            </a:pPr>
            <a:fld id="{A5AB8E69-2F92-450F-80A2-C1E45BFF1D02}" type="slidenum">
              <a:rPr lang="en-US">
                <a:solidFill>
                  <a:schemeClr val="tx2"/>
                </a:solidFill>
                <a:effectLst>
                  <a:outerShdw blurRad="38100" dist="38100" dir="2700000" algn="tl">
                    <a:srgbClr val="000000">
                      <a:alpha val="43137"/>
                    </a:srgbClr>
                  </a:outerShdw>
                </a:effectLst>
              </a:rPr>
              <a:pPr>
                <a:defRPr/>
              </a:pPr>
              <a:t>8</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24930" name="Title 1"/>
          <p:cNvSpPr>
            <a:spLocks noGrp="1"/>
          </p:cNvSpPr>
          <p:nvPr>
            <p:ph type="title"/>
          </p:nvPr>
        </p:nvSpPr>
        <p:spPr/>
        <p:txBody>
          <a:bodyPr/>
          <a:lstStyle/>
          <a:p>
            <a:pPr algn="l" eaLnBrk="1" hangingPunct="1"/>
            <a:r>
              <a:rPr lang="en-US" altLang="en-US" smtClean="0">
                <a:solidFill>
                  <a:schemeClr val="accent1"/>
                </a:solidFill>
              </a:rPr>
              <a:t>Bidang Usaha Koperasi</a:t>
            </a:r>
          </a:p>
        </p:txBody>
      </p:sp>
      <p:sp>
        <p:nvSpPr>
          <p:cNvPr id="117763"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Penjualan barang dagangan kepada nonanggota ditampung dalam akun Penjualan.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Penjualan kepada nonanggota ini jika dikurangi dengan Harga Pokok Penjualan akan menghasilkan </a:t>
            </a:r>
            <a:r>
              <a:rPr lang="en-US" sz="2000" smtClean="0">
                <a:solidFill>
                  <a:schemeClr val="accent1"/>
                </a:solidFill>
                <a:effectLst>
                  <a:outerShdw blurRad="38100" dist="38100" dir="2700000" algn="tl">
                    <a:srgbClr val="000000">
                      <a:alpha val="43137"/>
                    </a:srgbClr>
                  </a:outerShdw>
                </a:effectLst>
              </a:rPr>
              <a:t>Laba Kotor</a:t>
            </a:r>
            <a:r>
              <a:rPr lang="en-US" sz="2000" smtClean="0">
                <a:effectLst>
                  <a:outerShdw blurRad="38100" dist="38100" dir="2700000" algn="tl">
                    <a:srgbClr val="000000">
                      <a:alpha val="43137"/>
                    </a:srgbClr>
                  </a:outerShdw>
                </a:effectLst>
              </a:rPr>
              <a:t>.</a:t>
            </a:r>
          </a:p>
          <a:p>
            <a:pPr eaLnBrk="1" hangingPunct="1">
              <a:spcBef>
                <a:spcPts val="600"/>
              </a:spcBef>
              <a:buClr>
                <a:schemeClr val="accent1"/>
              </a:buClr>
              <a:defRPr/>
            </a:pPr>
            <a:r>
              <a:rPr lang="en-US" sz="2400" smtClean="0"/>
              <a:t>Partisipasi Neto ditambah dengan Laba Kotor akan menghasilkan </a:t>
            </a:r>
            <a:r>
              <a:rPr lang="en-US" sz="2400" b="1" smtClean="0">
                <a:solidFill>
                  <a:schemeClr val="accent1"/>
                </a:solidFill>
              </a:rPr>
              <a:t>SHU Kotor</a:t>
            </a:r>
            <a:r>
              <a:rPr lang="en-US" sz="2400" smtClean="0"/>
              <a:t>.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SHU Kotor merupakan pendapatan neto koperasi yang berasal dari anggota koperasi dan nonanggota. </a:t>
            </a:r>
          </a:p>
          <a:p>
            <a:pPr eaLnBrk="1" hangingPunct="1">
              <a:spcBef>
                <a:spcPts val="600"/>
              </a:spcBef>
              <a:buClr>
                <a:schemeClr val="accent1"/>
              </a:buClr>
              <a:defRPr/>
            </a:pPr>
            <a:r>
              <a:rPr lang="en-US" sz="2400" smtClean="0"/>
              <a:t>SHU Kotor dikurangi dengan Beban Operasi Total akan menghasilkan </a:t>
            </a:r>
            <a:r>
              <a:rPr lang="en-US" sz="2400" b="1" smtClean="0">
                <a:solidFill>
                  <a:schemeClr val="accent1"/>
                </a:solidFill>
              </a:rPr>
              <a:t>Sisa Hasil Usaha</a:t>
            </a:r>
            <a:r>
              <a:rPr lang="en-US" sz="2400" smtClean="0"/>
              <a:t>.</a:t>
            </a:r>
          </a:p>
        </p:txBody>
      </p:sp>
      <p:sp>
        <p:nvSpPr>
          <p:cNvPr id="4" name="Slide Number Placeholder 3"/>
          <p:cNvSpPr>
            <a:spLocks noGrp="1"/>
          </p:cNvSpPr>
          <p:nvPr>
            <p:ph type="sldNum" sz="quarter" idx="12"/>
          </p:nvPr>
        </p:nvSpPr>
        <p:spPr/>
        <p:txBody>
          <a:bodyPr/>
          <a:lstStyle/>
          <a:p>
            <a:pPr>
              <a:defRPr/>
            </a:pPr>
            <a:fld id="{737AD0E5-892C-4A47-BAB5-792739547EF8}" type="slidenum">
              <a:rPr lang="en-US">
                <a:solidFill>
                  <a:schemeClr val="tx2"/>
                </a:solidFill>
                <a:effectLst>
                  <a:outerShdw blurRad="38100" dist="38100" dir="2700000" algn="tl">
                    <a:srgbClr val="000000">
                      <a:alpha val="43137"/>
                    </a:srgbClr>
                  </a:outerShdw>
                </a:effectLst>
              </a:rPr>
              <a:pPr>
                <a:defRPr/>
              </a:pPr>
              <a:t>9</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548</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KOPERASI SERBA USAHA</vt:lpstr>
      <vt:lpstr>Bidang Usaha Koperasi</vt:lpstr>
      <vt:lpstr>Bidang Usaha Koperasi</vt:lpstr>
      <vt:lpstr>Bidang Usaha Koperasi</vt:lpstr>
      <vt:lpstr>Bidang Usaha Koperasi</vt:lpstr>
      <vt:lpstr>PowerPoint Presentation</vt:lpstr>
      <vt:lpstr>Bidang Usaha Koperasi</vt:lpstr>
      <vt:lpstr>Bidang Usaha Koperasi</vt:lpstr>
      <vt:lpstr>Bidang Usaha Koperasi</vt:lpstr>
      <vt:lpstr>PowerPoint Presentation</vt:lpstr>
      <vt:lpstr>Bidang Usaha Koperasi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Bagian2 Bab6-10</dc:title>
  <dc:creator>Rudi Pulunggono</dc:creator>
  <cp:lastModifiedBy>WIN 8.1</cp:lastModifiedBy>
  <cp:revision>576</cp:revision>
  <dcterms:created xsi:type="dcterms:W3CDTF">2012-07-27T06:53:21Z</dcterms:created>
  <dcterms:modified xsi:type="dcterms:W3CDTF">2016-10-13T03:12:33Z</dcterms:modified>
</cp:coreProperties>
</file>